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</p:sldIdLst>
  <p:sldSz cx="18288000" cy="10287000"/>
  <p:notesSz cx="6858000" cy="9144000"/>
  <p:embeddedFontLst>
    <p:embeddedFont>
      <p:font typeface="Cantora One" charset="1" panose="02010602040000000003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arter One" charset="1" panose="03080802040405060005"/>
      <p:regular r:id="rId11"/>
    </p:embeddedFont>
    <p:embeddedFont>
      <p:font typeface="Alata" charset="1" panose="00000500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Calmius Sans High" charset="1" panose="00000000000000000000"/>
      <p:regular r:id="rId19"/>
    </p:embeddedFont>
    <p:embeddedFont>
      <p:font typeface="Calmius Sans High Bold" charset="1" panose="00000000000000000000"/>
      <p:regular r:id="rId20"/>
    </p:embeddedFont>
    <p:embeddedFont>
      <p:font typeface="Calmius Sans High Extra-Light" charset="1" panose="00000000000000000000"/>
      <p:regular r:id="rId21"/>
    </p:embeddedFont>
    <p:embeddedFont>
      <p:font typeface="Calmius Sans High Semi-Bold" charset="1" panose="00000000000000000000"/>
      <p:regular r:id="rId22"/>
    </p:embeddedFont>
    <p:embeddedFont>
      <p:font typeface="Montserrat" charset="1" panose="00000500000000000000"/>
      <p:regular r:id="rId23"/>
    </p:embeddedFont>
    <p:embeddedFont>
      <p:font typeface="Montserrat Bold" charset="1" panose="00000800000000000000"/>
      <p:regular r:id="rId24"/>
    </p:embeddedFont>
    <p:embeddedFont>
      <p:font typeface="Montserrat Italics" charset="1" panose="00000500000000000000"/>
      <p:regular r:id="rId25"/>
    </p:embeddedFont>
    <p:embeddedFont>
      <p:font typeface="Montserrat Bold Italics" charset="1" panose="00000800000000000000"/>
      <p:regular r:id="rId26"/>
    </p:embeddedFont>
    <p:embeddedFont>
      <p:font typeface="Montserrat Thin" charset="1" panose="00000300000000000000"/>
      <p:regular r:id="rId27"/>
    </p:embeddedFont>
    <p:embeddedFont>
      <p:font typeface="Montserrat Thin Italics" charset="1" panose="00000300000000000000"/>
      <p:regular r:id="rId28"/>
    </p:embeddedFont>
    <p:embeddedFont>
      <p:font typeface="Montserrat Extra-Light" charset="1" panose="00000300000000000000"/>
      <p:regular r:id="rId29"/>
    </p:embeddedFont>
    <p:embeddedFont>
      <p:font typeface="Montserrat Extra-Light Italics" charset="1" panose="00000300000000000000"/>
      <p:regular r:id="rId30"/>
    </p:embeddedFont>
    <p:embeddedFont>
      <p:font typeface="Montserrat Light" charset="1" panose="00000400000000000000"/>
      <p:regular r:id="rId31"/>
    </p:embeddedFont>
    <p:embeddedFont>
      <p:font typeface="Montserrat Light Italics" charset="1" panose="00000400000000000000"/>
      <p:regular r:id="rId32"/>
    </p:embeddedFont>
    <p:embeddedFont>
      <p:font typeface="Montserrat Medium" charset="1" panose="00000600000000000000"/>
      <p:regular r:id="rId33"/>
    </p:embeddedFont>
    <p:embeddedFont>
      <p:font typeface="Montserrat Medium Italics" charset="1" panose="00000600000000000000"/>
      <p:regular r:id="rId34"/>
    </p:embeddedFont>
    <p:embeddedFont>
      <p:font typeface="Montserrat Semi-Bold" charset="1" panose="00000700000000000000"/>
      <p:regular r:id="rId35"/>
    </p:embeddedFont>
    <p:embeddedFont>
      <p:font typeface="Montserrat Semi-Bold Italics" charset="1" panose="00000700000000000000"/>
      <p:regular r:id="rId36"/>
    </p:embeddedFont>
    <p:embeddedFont>
      <p:font typeface="Montserrat Ultra-Bold" charset="1" panose="00000900000000000000"/>
      <p:regular r:id="rId37"/>
    </p:embeddedFont>
    <p:embeddedFont>
      <p:font typeface="Montserrat Ultra-Bold Italics" charset="1" panose="00000900000000000000"/>
      <p:regular r:id="rId38"/>
    </p:embeddedFont>
    <p:embeddedFont>
      <p:font typeface="Montserrat Heavy" charset="1" panose="00000A00000000000000"/>
      <p:regular r:id="rId39"/>
    </p:embeddedFont>
    <p:embeddedFont>
      <p:font typeface="Montserrat Heavy Italics" charset="1" panose="00000A00000000000000"/>
      <p:regular r:id="rId40"/>
    </p:embeddedFont>
    <p:embeddedFont>
      <p:font typeface="Adore The World" charset="1" panose="000005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58" Target="slides/slide17.xml" Type="http://schemas.openxmlformats.org/officeDocument/2006/relationships/slide"/><Relationship Id="rId59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6.jpe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20563" y="584952"/>
            <a:ext cx="9456146" cy="1207536"/>
            <a:chOff x="0" y="0"/>
            <a:chExt cx="12608194" cy="161004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2608194" cy="1610048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34" t="0" r="-42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5"/>
                </a:lnTo>
                <a:lnTo>
                  <a:pt x="0" y="642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5175755" y="-129082"/>
            <a:ext cx="10287000" cy="5801456"/>
          </a:xfrm>
          <a:custGeom>
            <a:avLst/>
            <a:gdLst/>
            <a:ahLst/>
            <a:cxnLst/>
            <a:rect r="r" b="b" t="t" l="l"/>
            <a:pathLst>
              <a:path h="5801456" w="10287000">
                <a:moveTo>
                  <a:pt x="0" y="0"/>
                </a:moveTo>
                <a:lnTo>
                  <a:pt x="10287000" y="0"/>
                </a:lnTo>
                <a:lnTo>
                  <a:pt x="10287000" y="5801456"/>
                </a:lnTo>
                <a:lnTo>
                  <a:pt x="0" y="580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22867" y="7915146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26920" y="2867667"/>
            <a:ext cx="12195947" cy="316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9"/>
              </a:lnSpc>
            </a:pPr>
            <a:r>
              <a:rPr lang="en-US" sz="7944" spc="-238">
                <a:solidFill>
                  <a:srgbClr val="FFFFFF"/>
                </a:solidFill>
                <a:latin typeface="Alata"/>
              </a:rPr>
              <a:t>   BOX OFFICE PREDICTION</a:t>
            </a:r>
          </a:p>
          <a:p>
            <a:pPr>
              <a:lnSpc>
                <a:spcPts val="8739"/>
              </a:lnSpc>
            </a:pPr>
          </a:p>
          <a:p>
            <a:pPr>
              <a:lnSpc>
                <a:spcPts val="7419"/>
              </a:lnSpc>
            </a:pPr>
            <a:r>
              <a:rPr lang="en-US" sz="6744" spc="-202">
                <a:solidFill>
                  <a:srgbClr val="FFFFFF"/>
                </a:solidFill>
                <a:latin typeface="Alata"/>
              </a:rPr>
              <a:t>          REGRESSION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7376566"/>
            <a:ext cx="11832709" cy="207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21"/>
              </a:lnSpc>
            </a:pPr>
            <a:r>
              <a:rPr lang="en-US" sz="6837" spc="-205">
                <a:solidFill>
                  <a:srgbClr val="5CE1E6"/>
                </a:solidFill>
                <a:latin typeface="Adore The World"/>
              </a:rPr>
              <a:t>  Project by:</a:t>
            </a:r>
            <a:r>
              <a:rPr lang="en-US" sz="6837" spc="-205">
                <a:solidFill>
                  <a:srgbClr val="5CE1E6"/>
                </a:solidFill>
                <a:latin typeface="Adore The World"/>
              </a:rPr>
              <a:t>Archana Narasimhan</a:t>
            </a:r>
          </a:p>
          <a:p>
            <a:pPr algn="just">
              <a:lnSpc>
                <a:spcPts val="7521"/>
              </a:lnSpc>
            </a:pPr>
            <a:r>
              <a:rPr lang="en-US" sz="6837" spc="-205">
                <a:solidFill>
                  <a:srgbClr val="5CE1E6"/>
                </a:solidFill>
                <a:latin typeface="Adore The World"/>
              </a:rPr>
              <a:t>  Guided by: Mr. Vijay Kumar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7167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813263" y="1816083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4101" y="614191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415610"/>
            <a:ext cx="3735744" cy="5842690"/>
            <a:chOff x="0" y="0"/>
            <a:chExt cx="4980992" cy="7790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0018" t="0" r="17104" b="0"/>
            <a:stretch>
              <a:fillRect/>
            </a:stretch>
          </p:blipFill>
          <p:spPr>
            <a:xfrm flipH="false" flipV="false">
              <a:off x="0" y="0"/>
              <a:ext cx="4980992" cy="7790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940758" y="3718762"/>
            <a:ext cx="4268431" cy="4224354"/>
            <a:chOff x="0" y="0"/>
            <a:chExt cx="5691241" cy="563247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26705" t="0" r="5535" b="0"/>
            <a:stretch>
              <a:fillRect/>
            </a:stretch>
          </p:blipFill>
          <p:spPr>
            <a:xfrm flipH="false" flipV="false">
              <a:off x="0" y="0"/>
              <a:ext cx="5691241" cy="563247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100515" y="1188720"/>
            <a:ext cx="8360878" cy="1115806"/>
            <a:chOff x="0" y="0"/>
            <a:chExt cx="11147838" cy="1487741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11147838" cy="1487741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4101" y="2995266"/>
            <a:ext cx="16538465" cy="3997602"/>
          </a:xfrm>
          <a:custGeom>
            <a:avLst/>
            <a:gdLst/>
            <a:ahLst/>
            <a:cxnLst/>
            <a:rect r="r" b="b" t="t" l="l"/>
            <a:pathLst>
              <a:path h="3997602" w="16538465">
                <a:moveTo>
                  <a:pt x="0" y="0"/>
                </a:moveTo>
                <a:lnTo>
                  <a:pt x="16538464" y="0"/>
                </a:lnTo>
                <a:lnTo>
                  <a:pt x="16538464" y="3997602"/>
                </a:lnTo>
                <a:lnTo>
                  <a:pt x="0" y="399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99" r="-1999" b="-99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55667" y="63169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92637" y="1387538"/>
            <a:ext cx="8237887" cy="77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2"/>
              </a:lnSpc>
            </a:pPr>
            <a:r>
              <a:rPr lang="en-US" sz="5511">
                <a:solidFill>
                  <a:srgbClr val="FFFFFF"/>
                </a:solidFill>
                <a:latin typeface="Alata Bold"/>
              </a:rPr>
              <a:t>STATISTICAL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101" y="7345293"/>
            <a:ext cx="15710781" cy="252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4687" indent="-362344" lvl="1">
              <a:lnSpc>
                <a:spcPts val="5034"/>
              </a:lnSpc>
              <a:buFont typeface="Arial"/>
              <a:buChar char="•"/>
            </a:pPr>
            <a:r>
              <a:rPr lang="en-US" sz="3356">
                <a:solidFill>
                  <a:srgbClr val="FFFFFF"/>
                </a:solidFill>
                <a:latin typeface="Cantora One"/>
              </a:rPr>
              <a:t>Kruskal-Wallis Statistic: 992.6614684713481</a:t>
            </a:r>
          </a:p>
          <a:p>
            <a:pPr marL="724687" indent="-362344" lvl="1">
              <a:lnSpc>
                <a:spcPts val="5034"/>
              </a:lnSpc>
              <a:buFont typeface="Arial"/>
              <a:buChar char="•"/>
            </a:pPr>
            <a:r>
              <a:rPr lang="en-US" sz="3356">
                <a:solidFill>
                  <a:srgbClr val="FFFFFF"/>
                </a:solidFill>
                <a:latin typeface="Cantora One"/>
              </a:rPr>
              <a:t>P-Value: 1.0363077303794556e-25</a:t>
            </a:r>
          </a:p>
          <a:p>
            <a:pPr marL="724687" indent="-362344" lvl="1">
              <a:lnSpc>
                <a:spcPts val="5034"/>
              </a:lnSpc>
              <a:buFont typeface="Arial"/>
              <a:buChar char="•"/>
            </a:pPr>
            <a:r>
              <a:rPr lang="en-US" sz="3356">
                <a:solidFill>
                  <a:srgbClr val="FFFFFF"/>
                </a:solidFill>
                <a:latin typeface="Cantora One"/>
              </a:rPr>
              <a:t> We reject the null hypothesis and conclude the genre of a movie significantly affects its domestic revenue.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813263" y="1816083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4101" y="614191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415610"/>
            <a:ext cx="3735744" cy="5842690"/>
            <a:chOff x="0" y="0"/>
            <a:chExt cx="4980992" cy="7790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0018" t="0" r="17104" b="0"/>
            <a:stretch>
              <a:fillRect/>
            </a:stretch>
          </p:blipFill>
          <p:spPr>
            <a:xfrm flipH="false" flipV="false">
              <a:off x="0" y="0"/>
              <a:ext cx="4980992" cy="7790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940758" y="3718762"/>
            <a:ext cx="4268431" cy="4224354"/>
            <a:chOff x="0" y="0"/>
            <a:chExt cx="5691241" cy="563247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26705" t="0" r="5535" b="0"/>
            <a:stretch>
              <a:fillRect/>
            </a:stretch>
          </p:blipFill>
          <p:spPr>
            <a:xfrm flipH="false" flipV="false">
              <a:off x="0" y="0"/>
              <a:ext cx="5691241" cy="563247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3541009" y="932505"/>
            <a:ext cx="11261812" cy="984056"/>
            <a:chOff x="0" y="0"/>
            <a:chExt cx="15015750" cy="1312075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15015750" cy="1312075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87458" y="3444185"/>
            <a:ext cx="17921731" cy="2746798"/>
          </a:xfrm>
          <a:custGeom>
            <a:avLst/>
            <a:gdLst/>
            <a:ahLst/>
            <a:cxnLst/>
            <a:rect r="r" b="b" t="t" l="l"/>
            <a:pathLst>
              <a:path h="2746798" w="17921731">
                <a:moveTo>
                  <a:pt x="0" y="0"/>
                </a:moveTo>
                <a:lnTo>
                  <a:pt x="17921731" y="0"/>
                </a:lnTo>
                <a:lnTo>
                  <a:pt x="17921731" y="2746798"/>
                </a:lnTo>
                <a:lnTo>
                  <a:pt x="0" y="2746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39406" y="7366514"/>
            <a:ext cx="5728026" cy="2779279"/>
          </a:xfrm>
          <a:custGeom>
            <a:avLst/>
            <a:gdLst/>
            <a:ahLst/>
            <a:cxnLst/>
            <a:rect r="r" b="b" t="t" l="l"/>
            <a:pathLst>
              <a:path h="2779279" w="5728026">
                <a:moveTo>
                  <a:pt x="0" y="0"/>
                </a:moveTo>
                <a:lnTo>
                  <a:pt x="5728026" y="0"/>
                </a:lnTo>
                <a:lnTo>
                  <a:pt x="5728026" y="2779279"/>
                </a:lnTo>
                <a:lnTo>
                  <a:pt x="0" y="2779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55667" y="63169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53626" y="980130"/>
            <a:ext cx="11020506" cy="75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9"/>
              </a:lnSpc>
            </a:pPr>
            <a:r>
              <a:rPr lang="en-US" sz="5318">
                <a:solidFill>
                  <a:srgbClr val="FFFFFF"/>
                </a:solidFill>
                <a:latin typeface="Alata Bold"/>
              </a:rPr>
              <a:t>ENCODING / MULTICOLLINEARITY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3783" y="2335196"/>
            <a:ext cx="14311190" cy="65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2"/>
              </a:lnSpc>
            </a:pPr>
            <a:r>
              <a:rPr lang="en-US" sz="4611">
                <a:solidFill>
                  <a:srgbClr val="FFFFFF"/>
                </a:solidFill>
                <a:latin typeface="Alata Bold"/>
              </a:rPr>
              <a:t>ONE HOT ENCODING - MPAA, GENRES, DISTRIBUTOR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39406" y="6686283"/>
            <a:ext cx="6236319" cy="68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2"/>
              </a:lnSpc>
            </a:pPr>
            <a:r>
              <a:rPr lang="en-US" sz="4811">
                <a:solidFill>
                  <a:srgbClr val="FFFFFF"/>
                </a:solidFill>
                <a:latin typeface="Alata Bold"/>
              </a:rPr>
              <a:t>MULTICOLLINEARITY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37826" y="1372552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4101" y="614191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415610"/>
            <a:ext cx="3735744" cy="5842690"/>
            <a:chOff x="0" y="0"/>
            <a:chExt cx="4980992" cy="7790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0018" t="0" r="17104" b="0"/>
            <a:stretch>
              <a:fillRect/>
            </a:stretch>
          </p:blipFill>
          <p:spPr>
            <a:xfrm flipH="false" flipV="false">
              <a:off x="0" y="0"/>
              <a:ext cx="4980992" cy="7790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940758" y="3718762"/>
            <a:ext cx="4268431" cy="4224354"/>
            <a:chOff x="0" y="0"/>
            <a:chExt cx="5691241" cy="563247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26705" t="0" r="5535" b="0"/>
            <a:stretch>
              <a:fillRect/>
            </a:stretch>
          </p:blipFill>
          <p:spPr>
            <a:xfrm flipH="false" flipV="false">
              <a:off x="0" y="0"/>
              <a:ext cx="5691241" cy="563247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5214004" y="805677"/>
            <a:ext cx="7068418" cy="1055942"/>
            <a:chOff x="0" y="0"/>
            <a:chExt cx="9424558" cy="1407922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9424558" cy="1407922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3415610"/>
            <a:ext cx="6596934" cy="4072890"/>
          </a:xfrm>
          <a:custGeom>
            <a:avLst/>
            <a:gdLst/>
            <a:ahLst/>
            <a:cxnLst/>
            <a:rect r="r" b="b" t="t" l="l"/>
            <a:pathLst>
              <a:path h="4072890" w="6596934">
                <a:moveTo>
                  <a:pt x="0" y="0"/>
                </a:moveTo>
                <a:lnTo>
                  <a:pt x="6596934" y="0"/>
                </a:lnTo>
                <a:lnTo>
                  <a:pt x="6596934" y="4072889"/>
                </a:lnTo>
                <a:lnTo>
                  <a:pt x="0" y="4072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35199" y="3377585"/>
            <a:ext cx="7379108" cy="4054804"/>
          </a:xfrm>
          <a:custGeom>
            <a:avLst/>
            <a:gdLst/>
            <a:ahLst/>
            <a:cxnLst/>
            <a:rect r="r" b="b" t="t" l="l"/>
            <a:pathLst>
              <a:path h="4054804" w="7379108">
                <a:moveTo>
                  <a:pt x="0" y="0"/>
                </a:moveTo>
                <a:lnTo>
                  <a:pt x="7379108" y="0"/>
                </a:lnTo>
                <a:lnTo>
                  <a:pt x="7379108" y="4054804"/>
                </a:lnTo>
                <a:lnTo>
                  <a:pt x="0" y="4054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55667" y="63169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86144" y="884394"/>
            <a:ext cx="5266468" cy="77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2"/>
              </a:lnSpc>
            </a:pPr>
            <a:r>
              <a:rPr lang="en-US" sz="5511">
                <a:solidFill>
                  <a:srgbClr val="FFFFFF"/>
                </a:solidFill>
                <a:latin typeface="Alata Bold"/>
              </a:rPr>
              <a:t>ASSUMPTIONS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882" y="2309294"/>
            <a:ext cx="16956882" cy="65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2"/>
              </a:lnSpc>
            </a:pPr>
            <a:r>
              <a:rPr lang="en-US" sz="4611">
                <a:solidFill>
                  <a:srgbClr val="FFFFFF"/>
                </a:solidFill>
                <a:latin typeface="Alata Bold"/>
              </a:rPr>
              <a:t>LINEARITY, INDEPENDENCE, HOMOSCEDASTICITY, NORMALITY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2668" y="7507549"/>
            <a:ext cx="16702664" cy="254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7079" indent="-293539" lvl="1">
              <a:lnSpc>
                <a:spcPts val="4078"/>
              </a:lnSpc>
              <a:spcBef>
                <a:spcPct val="0"/>
              </a:spcBef>
              <a:buFont typeface="Arial"/>
              <a:buChar char="•"/>
            </a:pPr>
            <a:r>
              <a:rPr lang="en-US" sz="2719">
                <a:solidFill>
                  <a:srgbClr val="FFFFFF"/>
                </a:solidFill>
                <a:latin typeface="Carter One"/>
              </a:rPr>
              <a:t> The assumption of independence in linear regression appears to be met as the Durbin-Watson test indicates relatively independent residuals (p-value &gt; 0.05).</a:t>
            </a:r>
          </a:p>
          <a:p>
            <a:pPr marL="587079" indent="-293539" lvl="1">
              <a:lnSpc>
                <a:spcPts val="4078"/>
              </a:lnSpc>
              <a:spcBef>
                <a:spcPct val="0"/>
              </a:spcBef>
              <a:buFont typeface="Arial"/>
              <a:buChar char="•"/>
            </a:pPr>
            <a:r>
              <a:rPr lang="en-US" sz="2719">
                <a:solidFill>
                  <a:srgbClr val="FFFFFF"/>
                </a:solidFill>
                <a:latin typeface="Carter One"/>
              </a:rPr>
              <a:t>There is some evidence that the residuals may not be perfectly normally distributed, but the Shapiro-Wilk test result (p-value &lt;= 0.05) may not severely impact the analysis, especially with a large sample size.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813263" y="1816083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4101" y="614191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415610"/>
            <a:ext cx="3735744" cy="5842690"/>
            <a:chOff x="0" y="0"/>
            <a:chExt cx="4980992" cy="7790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0018" t="0" r="17104" b="0"/>
            <a:stretch>
              <a:fillRect/>
            </a:stretch>
          </p:blipFill>
          <p:spPr>
            <a:xfrm flipH="false" flipV="false">
              <a:off x="0" y="0"/>
              <a:ext cx="4980992" cy="7790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940758" y="3718762"/>
            <a:ext cx="4268431" cy="4224354"/>
            <a:chOff x="0" y="0"/>
            <a:chExt cx="5691241" cy="563247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26705" t="0" r="5535" b="0"/>
            <a:stretch>
              <a:fillRect/>
            </a:stretch>
          </p:blipFill>
          <p:spPr>
            <a:xfrm flipH="false" flipV="false">
              <a:off x="0" y="0"/>
              <a:ext cx="5691241" cy="563247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2211409" y="1321042"/>
            <a:ext cx="13596619" cy="1060088"/>
            <a:chOff x="0" y="0"/>
            <a:chExt cx="18128825" cy="1413450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18128825" cy="1413450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4101" y="3169637"/>
            <a:ext cx="16235199" cy="5595435"/>
          </a:xfrm>
          <a:custGeom>
            <a:avLst/>
            <a:gdLst/>
            <a:ahLst/>
            <a:cxnLst/>
            <a:rect r="r" b="b" t="t" l="l"/>
            <a:pathLst>
              <a:path h="5595435" w="16235199">
                <a:moveTo>
                  <a:pt x="0" y="0"/>
                </a:moveTo>
                <a:lnTo>
                  <a:pt x="16235199" y="0"/>
                </a:lnTo>
                <a:lnTo>
                  <a:pt x="16235199" y="5595435"/>
                </a:lnTo>
                <a:lnTo>
                  <a:pt x="0" y="5595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35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55667" y="63169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6530" y="1456998"/>
            <a:ext cx="13390681" cy="77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2"/>
              </a:lnSpc>
            </a:pPr>
            <a:r>
              <a:rPr lang="en-US" sz="5511">
                <a:solidFill>
                  <a:srgbClr val="FFFFFF"/>
                </a:solidFill>
                <a:latin typeface="Alata Bold"/>
              </a:rPr>
              <a:t>MODEL SELECTION/ MODEL EVALUATION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37826" y="1422003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4101" y="614191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415610"/>
            <a:ext cx="3735744" cy="5842690"/>
            <a:chOff x="0" y="0"/>
            <a:chExt cx="4980992" cy="7790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0018" t="0" r="17104" b="0"/>
            <a:stretch>
              <a:fillRect/>
            </a:stretch>
          </p:blipFill>
          <p:spPr>
            <a:xfrm flipH="false" flipV="false">
              <a:off x="0" y="0"/>
              <a:ext cx="4980992" cy="7790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144000" y="3552574"/>
            <a:ext cx="9144000" cy="3754338"/>
            <a:chOff x="0" y="0"/>
            <a:chExt cx="12192000" cy="500578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4569" t="0" r="4569" b="0"/>
            <a:stretch>
              <a:fillRect/>
            </a:stretch>
          </p:blipFill>
          <p:spPr>
            <a:xfrm flipH="false" flipV="false">
              <a:off x="0" y="0"/>
              <a:ext cx="12192000" cy="500578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2317199" y="1749656"/>
            <a:ext cx="4847303" cy="1173609"/>
            <a:chOff x="0" y="0"/>
            <a:chExt cx="6463071" cy="1564811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6463071" cy="1564811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85401" y="3384738"/>
            <a:ext cx="8747247" cy="4090010"/>
          </a:xfrm>
          <a:custGeom>
            <a:avLst/>
            <a:gdLst/>
            <a:ahLst/>
            <a:cxnLst/>
            <a:rect r="r" b="b" t="t" l="l"/>
            <a:pathLst>
              <a:path h="4090010" w="8747247">
                <a:moveTo>
                  <a:pt x="0" y="0"/>
                </a:moveTo>
                <a:lnTo>
                  <a:pt x="8747247" y="0"/>
                </a:lnTo>
                <a:lnTo>
                  <a:pt x="8747247" y="4090009"/>
                </a:lnTo>
                <a:lnTo>
                  <a:pt x="0" y="409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004807" y="1571208"/>
            <a:ext cx="6978401" cy="1676566"/>
            <a:chOff x="0" y="0"/>
            <a:chExt cx="9304535" cy="2235421"/>
          </a:xfrm>
        </p:grpSpPr>
        <p:sp>
          <p:nvSpPr>
            <p:cNvPr name="AutoShape 12" id="12"/>
            <p:cNvSpPr/>
            <p:nvPr/>
          </p:nvSpPr>
          <p:spPr>
            <a:xfrm>
              <a:off x="0" y="0"/>
              <a:ext cx="9304535" cy="2235421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55667" y="63169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88189" y="1976322"/>
            <a:ext cx="4352511" cy="74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5218">
                <a:solidFill>
                  <a:srgbClr val="FFFFFF"/>
                </a:solidFill>
                <a:latin typeface="Alata Bold"/>
              </a:rPr>
              <a:t>OVERFITTING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48792" y="1702990"/>
            <a:ext cx="6534416" cy="1287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14"/>
              </a:lnSpc>
            </a:pPr>
            <a:r>
              <a:rPr lang="en-US" sz="5104">
                <a:solidFill>
                  <a:srgbClr val="FFFFFF"/>
                </a:solidFill>
                <a:latin typeface="Alata Bold"/>
              </a:rPr>
              <a:t>L2 REGULARIZATION</a:t>
            </a:r>
          </a:p>
          <a:p>
            <a:pPr algn="just">
              <a:lnSpc>
                <a:spcPts val="4514"/>
              </a:lnSpc>
            </a:pPr>
            <a:r>
              <a:rPr lang="en-US" sz="4104">
                <a:solidFill>
                  <a:srgbClr val="FFFFFF"/>
                </a:solidFill>
                <a:latin typeface="Alata Bold"/>
              </a:rPr>
              <a:t>      </a:t>
            </a:r>
            <a:r>
              <a:rPr lang="en-US" sz="4104">
                <a:solidFill>
                  <a:srgbClr val="FFFFFF"/>
                </a:solidFill>
                <a:latin typeface="Alata Bold"/>
              </a:rPr>
              <a:t>RIDGE REGRESSION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37826" y="1422003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4101" y="614191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415610"/>
            <a:ext cx="3735744" cy="5842690"/>
            <a:chOff x="0" y="0"/>
            <a:chExt cx="4980992" cy="7790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0018" t="0" r="17104" b="0"/>
            <a:stretch>
              <a:fillRect/>
            </a:stretch>
          </p:blipFill>
          <p:spPr>
            <a:xfrm flipH="false" flipV="false">
              <a:off x="0" y="0"/>
              <a:ext cx="4980992" cy="7790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69065" y="1817310"/>
            <a:ext cx="5010955" cy="1037708"/>
            <a:chOff x="0" y="0"/>
            <a:chExt cx="6681274" cy="1383610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6681274" cy="1383610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92444" y="3607287"/>
            <a:ext cx="9144000" cy="3020639"/>
          </a:xfrm>
          <a:custGeom>
            <a:avLst/>
            <a:gdLst/>
            <a:ahLst/>
            <a:cxnLst/>
            <a:rect r="r" b="b" t="t" l="l"/>
            <a:pathLst>
              <a:path h="3020639" w="9144000">
                <a:moveTo>
                  <a:pt x="0" y="0"/>
                </a:moveTo>
                <a:lnTo>
                  <a:pt x="9144000" y="0"/>
                </a:lnTo>
                <a:lnTo>
                  <a:pt x="9144000" y="3020639"/>
                </a:lnTo>
                <a:lnTo>
                  <a:pt x="0" y="3020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4169" y="3555501"/>
            <a:ext cx="8542409" cy="3072426"/>
          </a:xfrm>
          <a:custGeom>
            <a:avLst/>
            <a:gdLst/>
            <a:ahLst/>
            <a:cxnLst/>
            <a:rect r="r" b="b" t="t" l="l"/>
            <a:pathLst>
              <a:path h="3072426" w="8542409">
                <a:moveTo>
                  <a:pt x="0" y="0"/>
                </a:moveTo>
                <a:lnTo>
                  <a:pt x="8542409" y="0"/>
                </a:lnTo>
                <a:lnTo>
                  <a:pt x="8542409" y="3072425"/>
                </a:lnTo>
                <a:lnTo>
                  <a:pt x="0" y="3072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5667" y="63169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91801" y="843717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25358" y="1874460"/>
            <a:ext cx="4854662" cy="82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2"/>
              </a:lnSpc>
            </a:pPr>
            <a:r>
              <a:rPr lang="en-US" sz="5820">
                <a:solidFill>
                  <a:srgbClr val="FFFFFF"/>
                </a:solidFill>
                <a:latin typeface="Alata Bold"/>
              </a:rPr>
              <a:t>OVERFITTING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37826" y="1422003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4101" y="614191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19709" y="3140493"/>
            <a:ext cx="3735744" cy="5842690"/>
            <a:chOff x="0" y="0"/>
            <a:chExt cx="4980992" cy="7790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0018" t="0" r="17104" b="0"/>
            <a:stretch>
              <a:fillRect/>
            </a:stretch>
          </p:blipFill>
          <p:spPr>
            <a:xfrm flipH="false" flipV="false">
              <a:off x="0" y="0"/>
              <a:ext cx="4980992" cy="7790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791152" y="1398190"/>
            <a:ext cx="10247928" cy="1351031"/>
            <a:chOff x="0" y="0"/>
            <a:chExt cx="13663904" cy="1801374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13663904" cy="1801374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546182" y="2865377"/>
            <a:ext cx="8737868" cy="6392923"/>
          </a:xfrm>
          <a:custGeom>
            <a:avLst/>
            <a:gdLst/>
            <a:ahLst/>
            <a:cxnLst/>
            <a:rect r="r" b="b" t="t" l="l"/>
            <a:pathLst>
              <a:path h="6392923" w="8737868">
                <a:moveTo>
                  <a:pt x="0" y="0"/>
                </a:moveTo>
                <a:lnTo>
                  <a:pt x="8737868" y="0"/>
                </a:lnTo>
                <a:lnTo>
                  <a:pt x="8737868" y="6392923"/>
                </a:lnTo>
                <a:lnTo>
                  <a:pt x="0" y="6392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55667" y="63169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91801" y="843717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63890" y="1698397"/>
            <a:ext cx="9675190" cy="80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8"/>
              </a:lnSpc>
            </a:pPr>
            <a:r>
              <a:rPr lang="en-US" sz="5726">
                <a:solidFill>
                  <a:srgbClr val="FFFFFF"/>
                </a:solidFill>
                <a:latin typeface="Alata Bold"/>
              </a:rPr>
              <a:t>VISUALIZING PREDICTIONS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37826" y="1422003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4101" y="614191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87581" y="1348740"/>
            <a:ext cx="3735744" cy="5842690"/>
            <a:chOff x="0" y="0"/>
            <a:chExt cx="4980992" cy="7790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0018" t="0" r="17104" b="0"/>
            <a:stretch>
              <a:fillRect/>
            </a:stretch>
          </p:blipFill>
          <p:spPr>
            <a:xfrm flipH="false" flipV="false">
              <a:off x="0" y="0"/>
              <a:ext cx="4980992" cy="7790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737826" y="1493440"/>
            <a:ext cx="13024478" cy="1177259"/>
            <a:chOff x="0" y="0"/>
            <a:chExt cx="17365971" cy="1569678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17365971" cy="1569678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55667" y="63169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91801" y="843717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5667" y="1698397"/>
            <a:ext cx="13931914" cy="80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8"/>
              </a:lnSpc>
            </a:pPr>
            <a:r>
              <a:rPr lang="en-US" sz="5726">
                <a:solidFill>
                  <a:srgbClr val="FFFFFF"/>
                </a:solidFill>
                <a:latin typeface="Alata Bold"/>
              </a:rPr>
              <a:t>CONCLUSION / 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6600" y="3378150"/>
            <a:ext cx="17441400" cy="488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2536" indent="-401268" lvl="1">
              <a:lnSpc>
                <a:spcPts val="5575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Cantora One"/>
              </a:rPr>
              <a:t>High R-squared values in Linear, Decision Tree, and Random Forest models explain a significant portion of box office earnings variance.</a:t>
            </a:r>
          </a:p>
          <a:p>
            <a:pPr>
              <a:lnSpc>
                <a:spcPts val="5575"/>
              </a:lnSpc>
            </a:pPr>
          </a:p>
          <a:p>
            <a:pPr marL="802536" indent="-401268" lvl="1">
              <a:lnSpc>
                <a:spcPts val="5575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Cantora One"/>
              </a:rPr>
              <a:t>Low MAE and MSE in Random Forest models demonstrates it is accurately able to predict  our box office revenue with less error.</a:t>
            </a:r>
          </a:p>
          <a:p>
            <a:pPr>
              <a:lnSpc>
                <a:spcPts val="5575"/>
              </a:lnSpc>
            </a:pPr>
          </a:p>
          <a:p>
            <a:pPr marL="802536" indent="-401268" lvl="1">
              <a:lnSpc>
                <a:spcPts val="5575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Cantora One"/>
              </a:rPr>
              <a:t>We can Implement collaborative filtering for personalized movie recommendations.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7971" y="1028700"/>
            <a:ext cx="18523942" cy="8229600"/>
            <a:chOff x="0" y="0"/>
            <a:chExt cx="24698590" cy="10972800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24698590" cy="10972800"/>
            </a:xfrm>
            <a:prstGeom prst="rect">
              <a:avLst/>
            </a:prstGeom>
            <a:solidFill>
              <a:srgbClr val="5CE1E6">
                <a:alpha val="48627"/>
              </a:srgbClr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837235" y="5542505"/>
            <a:ext cx="7688712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10310840" y="1154920"/>
            <a:ext cx="7977160" cy="7977160"/>
          </a:xfrm>
          <a:custGeom>
            <a:avLst/>
            <a:gdLst/>
            <a:ahLst/>
            <a:cxnLst/>
            <a:rect r="r" b="b" t="t" l="l"/>
            <a:pathLst>
              <a:path h="7977160" w="7977160">
                <a:moveTo>
                  <a:pt x="7977160" y="0"/>
                </a:moveTo>
                <a:lnTo>
                  <a:pt x="0" y="0"/>
                </a:lnTo>
                <a:lnTo>
                  <a:pt x="0" y="7977160"/>
                </a:lnTo>
                <a:lnTo>
                  <a:pt x="7977160" y="7977160"/>
                </a:lnTo>
                <a:lnTo>
                  <a:pt x="7977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7235" y="3749857"/>
            <a:ext cx="10104895" cy="124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21"/>
              </a:lnSpc>
            </a:pPr>
            <a:r>
              <a:rPr lang="en-US" sz="8746">
                <a:solidFill>
                  <a:srgbClr val="FFFFFF"/>
                </a:solidFill>
                <a:latin typeface="Alata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61409" y="5892858"/>
            <a:ext cx="6108618" cy="93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4"/>
              </a:lnSpc>
            </a:pPr>
            <a:r>
              <a:rPr lang="en-US" sz="2631">
                <a:solidFill>
                  <a:srgbClr val="FFFFFF"/>
                </a:solidFill>
                <a:latin typeface="Calmius Sans High"/>
              </a:rPr>
              <a:t>DSP PYTHON PROJECT</a:t>
            </a:r>
          </a:p>
          <a:p>
            <a:pPr>
              <a:lnSpc>
                <a:spcPts val="3684"/>
              </a:lnSpc>
            </a:pPr>
            <a:r>
              <a:rPr lang="en-US" sz="2631">
                <a:solidFill>
                  <a:srgbClr val="FFFFFF"/>
                </a:solidFill>
                <a:latin typeface="Calmius Sans High"/>
              </a:rPr>
              <a:t>BY ARCHANA NARASIMHAN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69875" y="116833"/>
            <a:ext cx="4339313" cy="3108505"/>
            <a:chOff x="0" y="0"/>
            <a:chExt cx="5785751" cy="414467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355" t="25355" r="4769" b="0"/>
            <a:stretch>
              <a:fillRect/>
            </a:stretch>
          </p:blipFill>
          <p:spPr>
            <a:xfrm flipH="false" flipV="false">
              <a:off x="0" y="0"/>
              <a:ext cx="5785751" cy="414467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444483" y="3225338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50784" y="707507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6567" y="5096180"/>
            <a:ext cx="4122398" cy="935903"/>
            <a:chOff x="0" y="0"/>
            <a:chExt cx="5496530" cy="1247870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5496530" cy="1247870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44483" y="5110297"/>
            <a:ext cx="4266425" cy="76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6"/>
              </a:lnSpc>
            </a:pPr>
            <a:r>
              <a:rPr lang="en-US" sz="5351">
                <a:solidFill>
                  <a:srgbClr val="FFFFFF"/>
                </a:solidFill>
                <a:latin typeface="Alata Bold"/>
              </a:rPr>
              <a:t>HYPOTHESIS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4534" y="745607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605" y="1814816"/>
            <a:ext cx="11493396" cy="1207536"/>
            <a:chOff x="0" y="0"/>
            <a:chExt cx="15324528" cy="1610048"/>
          </a:xfrm>
        </p:grpSpPr>
        <p:sp>
          <p:nvSpPr>
            <p:cNvPr name="AutoShape 14" id="14"/>
            <p:cNvSpPr/>
            <p:nvPr/>
          </p:nvSpPr>
          <p:spPr>
            <a:xfrm>
              <a:off x="0" y="0"/>
              <a:ext cx="15324528" cy="1610048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66567" y="1808133"/>
            <a:ext cx="13007554" cy="9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62"/>
              </a:lnSpc>
            </a:pPr>
            <a:r>
              <a:rPr lang="en-US" sz="6965">
                <a:solidFill>
                  <a:srgbClr val="FFFFFF"/>
                </a:solidFill>
                <a:latin typeface="Alata Bold"/>
              </a:rPr>
              <a:t>BUSINESS UNDERSTANDING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3315" y="3392025"/>
            <a:ext cx="7356753" cy="112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920" indent="-323960" lvl="1">
              <a:lnSpc>
                <a:spcPts val="4501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tora One"/>
              </a:rPr>
              <a:t>Revenue Trends Impact Business Strategy</a:t>
            </a:r>
            <a:r>
              <a:rPr lang="en-US" sz="3001">
                <a:solidFill>
                  <a:srgbClr val="FFFFFF"/>
                </a:solidFill>
                <a:latin typeface="Cantora One"/>
              </a:rPr>
              <a:t>:</a:t>
            </a:r>
          </a:p>
          <a:p>
            <a:pPr marL="647920" indent="-323960" lvl="1">
              <a:lnSpc>
                <a:spcPts val="4501"/>
              </a:lnSpc>
              <a:buFont typeface="Arial"/>
              <a:buChar char="•"/>
            </a:pPr>
            <a:r>
              <a:rPr lang="en-US" sz="3001">
                <a:solidFill>
                  <a:srgbClr val="FFFFFF"/>
                </a:solidFill>
                <a:latin typeface="Cantora One"/>
              </a:rPr>
              <a:t>Understanding box office revenue trends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203533"/>
            <a:ext cx="16505078" cy="320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3600" indent="-371800" lvl="1">
              <a:lnSpc>
                <a:spcPts val="5166"/>
              </a:lnSpc>
              <a:buFont typeface="Arial"/>
              <a:buChar char="•"/>
            </a:pPr>
            <a:r>
              <a:rPr lang="en-US" sz="3444">
                <a:solidFill>
                  <a:srgbClr val="FFFFFF"/>
                </a:solidFill>
                <a:latin typeface="Cantora One"/>
              </a:rPr>
              <a:t>Null Hypothesis (H0): There is no significant difference in domestic revenue between movies of different genres.</a:t>
            </a:r>
          </a:p>
          <a:p>
            <a:pPr marL="743600" indent="-371800" lvl="1">
              <a:lnSpc>
                <a:spcPts val="5166"/>
              </a:lnSpc>
              <a:buFont typeface="Arial"/>
              <a:buChar char="•"/>
            </a:pPr>
            <a:r>
              <a:rPr lang="en-US" sz="3444">
                <a:solidFill>
                  <a:srgbClr val="FFFFFF"/>
                </a:solidFill>
                <a:latin typeface="Cantora One"/>
              </a:rPr>
              <a:t>Alternative Hypothesis (H1): The genre of a movie significantly affects its domestic revenue.</a:t>
            </a:r>
          </a:p>
          <a:p>
            <a:pPr>
              <a:lnSpc>
                <a:spcPts val="516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52493" y="2499853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4370" y="754770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483" y="7903323"/>
            <a:ext cx="1066756" cy="1066756"/>
          </a:xfrm>
          <a:custGeom>
            <a:avLst/>
            <a:gdLst/>
            <a:ahLst/>
            <a:cxnLst/>
            <a:rect r="r" b="b" t="t" l="l"/>
            <a:pathLst>
              <a:path h="1066756" w="1066756">
                <a:moveTo>
                  <a:pt x="0" y="0"/>
                </a:moveTo>
                <a:lnTo>
                  <a:pt x="1066757" y="0"/>
                </a:lnTo>
                <a:lnTo>
                  <a:pt x="1066757" y="1066756"/>
                </a:lnTo>
                <a:lnTo>
                  <a:pt x="0" y="106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95259" y="6173734"/>
            <a:ext cx="11624033" cy="4113266"/>
          </a:xfrm>
          <a:custGeom>
            <a:avLst/>
            <a:gdLst/>
            <a:ahLst/>
            <a:cxnLst/>
            <a:rect r="r" b="b" t="t" l="l"/>
            <a:pathLst>
              <a:path h="4113266" w="11624033">
                <a:moveTo>
                  <a:pt x="0" y="0"/>
                </a:moveTo>
                <a:lnTo>
                  <a:pt x="11624033" y="0"/>
                </a:lnTo>
                <a:lnTo>
                  <a:pt x="11624033" y="4113266"/>
                </a:lnTo>
                <a:lnTo>
                  <a:pt x="0" y="411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19734" y="1223355"/>
            <a:ext cx="10410954" cy="1054457"/>
            <a:chOff x="0" y="0"/>
            <a:chExt cx="13881272" cy="1405943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13881272" cy="1405943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515252" y="1245870"/>
            <a:ext cx="12280903" cy="90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6"/>
              </a:lnSpc>
            </a:pPr>
            <a:r>
              <a:rPr lang="en-US" sz="6396">
                <a:solidFill>
                  <a:srgbClr val="FFFFFF"/>
                </a:solidFill>
                <a:latin typeface="Alata Bold"/>
              </a:rPr>
              <a:t>DATA SET / DATA IMPORT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7861" y="792870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40204" y="8170255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0960" y="2409365"/>
            <a:ext cx="17366080" cy="656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6657" indent="-418328" lvl="1">
              <a:lnSpc>
                <a:spcPts val="5812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Cantora One"/>
              </a:rPr>
              <a:t>Dataset = boxoffice.csv</a:t>
            </a:r>
          </a:p>
          <a:p>
            <a:pPr marL="836657" indent="-418328" lvl="1">
              <a:lnSpc>
                <a:spcPts val="5812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Cantora One"/>
              </a:rPr>
              <a:t>Number of observations= 2694</a:t>
            </a:r>
          </a:p>
          <a:p>
            <a:pPr marL="836657" indent="-418328" lvl="1">
              <a:lnSpc>
                <a:spcPts val="5812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Cantora One"/>
              </a:rPr>
              <a:t>Number of features =  10</a:t>
            </a:r>
          </a:p>
          <a:p>
            <a:pPr marL="836657" indent="-418328" lvl="1">
              <a:lnSpc>
                <a:spcPts val="5812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Cantora One"/>
              </a:rPr>
              <a:t>Features : title , domestic_revenue, world_revenue, distributor,opening_revenue , opening_theaters, budget, MPAA, genres, release_days      </a:t>
            </a:r>
          </a:p>
          <a:p>
            <a:pPr>
              <a:lnSpc>
                <a:spcPts val="5812"/>
              </a:lnSpc>
            </a:pPr>
          </a:p>
          <a:p>
            <a:pPr>
              <a:lnSpc>
                <a:spcPts val="5812"/>
              </a:lnSpc>
            </a:pPr>
          </a:p>
          <a:p>
            <a:pPr>
              <a:lnSpc>
                <a:spcPts val="5812"/>
              </a:lnSpc>
            </a:pPr>
          </a:p>
          <a:p>
            <a:pPr>
              <a:lnSpc>
                <a:spcPts val="581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87590" y="3498116"/>
            <a:ext cx="4707285" cy="13577768"/>
            <a:chOff x="0" y="0"/>
            <a:chExt cx="6276380" cy="18103691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6276380" cy="18103691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60014" y="1570902"/>
            <a:ext cx="15369149" cy="920282"/>
            <a:chOff x="0" y="0"/>
            <a:chExt cx="20492199" cy="1227043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20492199" cy="1227043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0059478" cy="10166743"/>
            <a:chOff x="0" y="0"/>
            <a:chExt cx="13412637" cy="1355565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8805" t="10747" r="32320" b="0"/>
            <a:stretch>
              <a:fillRect/>
            </a:stretch>
          </p:blipFill>
          <p:spPr>
            <a:xfrm flipH="false" flipV="false">
              <a:off x="0" y="0"/>
              <a:ext cx="13412637" cy="1355565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660014" y="603212"/>
            <a:ext cx="8399464" cy="7004335"/>
            <a:chOff x="0" y="0"/>
            <a:chExt cx="11199285" cy="9339114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11199285" cy="933911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1660014" y="3012619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07507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32139" y="4696583"/>
            <a:ext cx="4753932" cy="5234244"/>
          </a:xfrm>
          <a:custGeom>
            <a:avLst/>
            <a:gdLst/>
            <a:ahLst/>
            <a:cxnLst/>
            <a:rect r="r" b="b" t="t" l="l"/>
            <a:pathLst>
              <a:path h="5234244" w="4753932">
                <a:moveTo>
                  <a:pt x="0" y="0"/>
                </a:moveTo>
                <a:lnTo>
                  <a:pt x="4753932" y="0"/>
                </a:lnTo>
                <a:lnTo>
                  <a:pt x="4753932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47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60587" y="4846012"/>
            <a:ext cx="4668577" cy="5223082"/>
          </a:xfrm>
          <a:custGeom>
            <a:avLst/>
            <a:gdLst/>
            <a:ahLst/>
            <a:cxnLst/>
            <a:rect r="r" b="b" t="t" l="l"/>
            <a:pathLst>
              <a:path h="5223082" w="4668577">
                <a:moveTo>
                  <a:pt x="0" y="0"/>
                </a:moveTo>
                <a:lnTo>
                  <a:pt x="4668576" y="0"/>
                </a:lnTo>
                <a:lnTo>
                  <a:pt x="4668576" y="5223081"/>
                </a:lnTo>
                <a:lnTo>
                  <a:pt x="0" y="522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270" y="5170747"/>
            <a:ext cx="6168869" cy="2433766"/>
          </a:xfrm>
          <a:custGeom>
            <a:avLst/>
            <a:gdLst/>
            <a:ahLst/>
            <a:cxnLst/>
            <a:rect r="r" b="b" t="t" l="l"/>
            <a:pathLst>
              <a:path h="2433766" w="6168869">
                <a:moveTo>
                  <a:pt x="0" y="0"/>
                </a:moveTo>
                <a:lnTo>
                  <a:pt x="6168869" y="0"/>
                </a:lnTo>
                <a:lnTo>
                  <a:pt x="6168869" y="2433766"/>
                </a:lnTo>
                <a:lnTo>
                  <a:pt x="0" y="2433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55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60014" y="1628052"/>
            <a:ext cx="15599286" cy="889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91"/>
              </a:lnSpc>
            </a:pPr>
            <a:r>
              <a:rPr lang="en-US" sz="6265">
                <a:solidFill>
                  <a:srgbClr val="FFFFFF"/>
                </a:solidFill>
                <a:latin typeface="Alata Bold"/>
              </a:rPr>
              <a:t>DATA PREPROCESSING / DATA CLEANING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1820" y="792870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60587" y="7485155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12547" y="2555348"/>
            <a:ext cx="5773524" cy="63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2"/>
              </a:lnSpc>
            </a:pPr>
            <a:r>
              <a:rPr lang="en-US" sz="4465">
                <a:solidFill>
                  <a:srgbClr val="FFFFFF"/>
                </a:solidFill>
                <a:latin typeface="Alata Bold"/>
              </a:rPr>
              <a:t>       MISSING VALUES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59746" y="3735337"/>
            <a:ext cx="5632540" cy="6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>
                <a:solidFill>
                  <a:srgbClr val="FFFFFF"/>
                </a:solidFill>
                <a:latin typeface="Canva Sans Bold"/>
              </a:rPr>
              <a:t>BEFORE IMPUTATION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38035" y="3705871"/>
            <a:ext cx="6313680" cy="6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>
                <a:solidFill>
                  <a:srgbClr val="FFFFFF"/>
                </a:solidFill>
                <a:latin typeface="Canva Sans Bold"/>
              </a:rPr>
              <a:t>AFTER IMPUTATION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85755" y="3735337"/>
            <a:ext cx="5632540" cy="6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>
                <a:solidFill>
                  <a:srgbClr val="FFFFFF"/>
                </a:solidFill>
                <a:latin typeface="Canva Sans Bold"/>
              </a:rPr>
              <a:t> IMPUTATION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29959"/>
            <a:ext cx="18288000" cy="3184484"/>
            <a:chOff x="0" y="0"/>
            <a:chExt cx="24384000" cy="424597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0000"/>
            </a:blip>
            <a:srcRect l="0" t="34097" r="0" b="34097"/>
            <a:stretch>
              <a:fillRect/>
            </a:stretch>
          </p:blipFill>
          <p:spPr>
            <a:xfrm flipH="false" flipV="false">
              <a:off x="0" y="0"/>
              <a:ext cx="24384000" cy="4245978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660014" y="2853771"/>
            <a:ext cx="1158746" cy="0"/>
          </a:xfrm>
          <a:prstGeom prst="line">
            <a:avLst/>
          </a:prstGeom>
          <a:ln cap="flat" w="476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4101" y="614191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6"/>
                </a:lnTo>
                <a:lnTo>
                  <a:pt x="0" y="64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415610"/>
            <a:ext cx="3735744" cy="5842690"/>
            <a:chOff x="0" y="0"/>
            <a:chExt cx="4980992" cy="779025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40018" t="0" r="17104" b="0"/>
            <a:stretch>
              <a:fillRect/>
            </a:stretch>
          </p:blipFill>
          <p:spPr>
            <a:xfrm flipH="false" flipV="false">
              <a:off x="0" y="0"/>
              <a:ext cx="4980992" cy="779025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84545" y="3415610"/>
            <a:ext cx="4268431" cy="4224354"/>
            <a:chOff x="0" y="0"/>
            <a:chExt cx="5691241" cy="563247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26705" t="0" r="5535" b="0"/>
            <a:stretch>
              <a:fillRect/>
            </a:stretch>
          </p:blipFill>
          <p:spPr>
            <a:xfrm flipH="false" flipV="false">
              <a:off x="0" y="0"/>
              <a:ext cx="5691241" cy="5632472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5538568" y="6014443"/>
            <a:ext cx="5439951" cy="1317028"/>
          </a:xfrm>
          <a:custGeom>
            <a:avLst/>
            <a:gdLst/>
            <a:ahLst/>
            <a:cxnLst/>
            <a:rect r="r" b="b" t="t" l="l"/>
            <a:pathLst>
              <a:path h="1317028" w="5439951">
                <a:moveTo>
                  <a:pt x="0" y="0"/>
                </a:moveTo>
                <a:lnTo>
                  <a:pt x="5439951" y="0"/>
                </a:lnTo>
                <a:lnTo>
                  <a:pt x="5439951" y="1317028"/>
                </a:lnTo>
                <a:lnTo>
                  <a:pt x="0" y="1317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5414" b="-4604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03031" y="5972072"/>
            <a:ext cx="3994890" cy="1401770"/>
          </a:xfrm>
          <a:custGeom>
            <a:avLst/>
            <a:gdLst/>
            <a:ahLst/>
            <a:cxnLst/>
            <a:rect r="r" b="b" t="t" l="l"/>
            <a:pathLst>
              <a:path h="1401770" w="3994890">
                <a:moveTo>
                  <a:pt x="0" y="0"/>
                </a:moveTo>
                <a:lnTo>
                  <a:pt x="3994891" y="0"/>
                </a:lnTo>
                <a:lnTo>
                  <a:pt x="3994891" y="1401770"/>
                </a:lnTo>
                <a:lnTo>
                  <a:pt x="0" y="1401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0582" b="-1040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2584" y="6033493"/>
            <a:ext cx="4530820" cy="1317028"/>
          </a:xfrm>
          <a:custGeom>
            <a:avLst/>
            <a:gdLst/>
            <a:ahLst/>
            <a:cxnLst/>
            <a:rect r="r" b="b" t="t" l="l"/>
            <a:pathLst>
              <a:path h="1317028" w="4530820">
                <a:moveTo>
                  <a:pt x="0" y="0"/>
                </a:moveTo>
                <a:lnTo>
                  <a:pt x="4530820" y="0"/>
                </a:lnTo>
                <a:lnTo>
                  <a:pt x="4530820" y="1317028"/>
                </a:lnTo>
                <a:lnTo>
                  <a:pt x="0" y="13170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071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55667" y="631698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38306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60014" y="1212612"/>
            <a:ext cx="15406380" cy="1039623"/>
            <a:chOff x="0" y="0"/>
            <a:chExt cx="20541840" cy="1386164"/>
          </a:xfrm>
        </p:grpSpPr>
        <p:sp>
          <p:nvSpPr>
            <p:cNvPr name="AutoShape 19" id="19"/>
            <p:cNvSpPr/>
            <p:nvPr/>
          </p:nvSpPr>
          <p:spPr>
            <a:xfrm>
              <a:off x="0" y="0"/>
              <a:ext cx="20541840" cy="1386164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55667" y="1293063"/>
            <a:ext cx="15599286" cy="889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91"/>
              </a:lnSpc>
            </a:pPr>
            <a:r>
              <a:rPr lang="en-US" sz="6265">
                <a:solidFill>
                  <a:srgbClr val="FFFFFF"/>
                </a:solidFill>
                <a:latin typeface="Alata Bold"/>
              </a:rPr>
              <a:t>DATA PREPROCESSING / DATA CLEANING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52248" y="2487596"/>
            <a:ext cx="3759918" cy="73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82"/>
              </a:lnSpc>
            </a:pPr>
            <a:r>
              <a:rPr lang="en-US" sz="5165">
                <a:solidFill>
                  <a:srgbClr val="FFFFFF"/>
                </a:solidFill>
                <a:latin typeface="Alata Bold"/>
              </a:rPr>
              <a:t>DUPLICATES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53330" y="3890923"/>
            <a:ext cx="2757753" cy="6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>
                <a:solidFill>
                  <a:srgbClr val="FFFFFF"/>
                </a:solidFill>
                <a:latin typeface="Canva Sans Bold"/>
              </a:rPr>
              <a:t>BEFORE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03031" y="3890923"/>
            <a:ext cx="2757753" cy="6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>
                <a:solidFill>
                  <a:srgbClr val="FFFFFF"/>
                </a:solidFill>
                <a:latin typeface="Canva Sans Bold"/>
              </a:rPr>
              <a:t>AFTER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9884" y="3963434"/>
            <a:ext cx="2757753" cy="6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>
                <a:solidFill>
                  <a:srgbClr val="FFFFFF"/>
                </a:solidFill>
                <a:latin typeface="Canva Sans Bold"/>
              </a:rPr>
              <a:t>DROPPING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6775" y="843896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5"/>
                </a:lnTo>
                <a:lnTo>
                  <a:pt x="0" y="642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76110" y="771203"/>
            <a:ext cx="9370071" cy="1034765"/>
            <a:chOff x="0" y="0"/>
            <a:chExt cx="12493428" cy="1379687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12493428" cy="1379687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10340" y="3556276"/>
            <a:ext cx="6280026" cy="6854549"/>
            <a:chOff x="0" y="0"/>
            <a:chExt cx="8373368" cy="913939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0801" t="0" r="21210" b="0"/>
            <a:stretch>
              <a:fillRect/>
            </a:stretch>
          </p:blipFill>
          <p:spPr>
            <a:xfrm flipH="false" flipV="false">
              <a:off x="0" y="0"/>
              <a:ext cx="8373368" cy="913939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276113" y="3556276"/>
            <a:ext cx="6327325" cy="4417039"/>
            <a:chOff x="0" y="0"/>
            <a:chExt cx="8436433" cy="588938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3073" t="0" r="3073" b="0"/>
            <a:stretch>
              <a:fillRect/>
            </a:stretch>
          </p:blipFill>
          <p:spPr>
            <a:xfrm flipH="false" flipV="false">
              <a:off x="0" y="0"/>
              <a:ext cx="8436433" cy="5889385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5515651" y="2102876"/>
            <a:ext cx="7118546" cy="1169046"/>
            <a:chOff x="0" y="0"/>
            <a:chExt cx="9491395" cy="1558728"/>
          </a:xfrm>
        </p:grpSpPr>
        <p:sp>
          <p:nvSpPr>
            <p:cNvPr name="AutoShape 10" id="10"/>
            <p:cNvSpPr/>
            <p:nvPr/>
          </p:nvSpPr>
          <p:spPr>
            <a:xfrm>
              <a:off x="0" y="0"/>
              <a:ext cx="9491395" cy="1558728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0" y="3689626"/>
            <a:ext cx="5019685" cy="3899845"/>
          </a:xfrm>
          <a:custGeom>
            <a:avLst/>
            <a:gdLst/>
            <a:ahLst/>
            <a:cxnLst/>
            <a:rect r="r" b="b" t="t" l="l"/>
            <a:pathLst>
              <a:path h="3899845" w="5019685">
                <a:moveTo>
                  <a:pt x="0" y="0"/>
                </a:moveTo>
                <a:lnTo>
                  <a:pt x="5019685" y="0"/>
                </a:lnTo>
                <a:lnTo>
                  <a:pt x="5019685" y="3899845"/>
                </a:lnTo>
                <a:lnTo>
                  <a:pt x="0" y="3899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95" r="-2501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18464" y="5806024"/>
            <a:ext cx="7757649" cy="4480976"/>
          </a:xfrm>
          <a:custGeom>
            <a:avLst/>
            <a:gdLst/>
            <a:ahLst/>
            <a:cxnLst/>
            <a:rect r="r" b="b" t="t" l="l"/>
            <a:pathLst>
              <a:path h="4480976" w="7757649">
                <a:moveTo>
                  <a:pt x="0" y="0"/>
                </a:moveTo>
                <a:lnTo>
                  <a:pt x="7757649" y="0"/>
                </a:lnTo>
                <a:lnTo>
                  <a:pt x="7757649" y="4480976"/>
                </a:lnTo>
                <a:lnTo>
                  <a:pt x="0" y="4480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98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60266" y="929259"/>
            <a:ext cx="132597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84910" y="938784"/>
            <a:ext cx="8821943" cy="68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lata Bold"/>
              </a:rPr>
              <a:t>EXPLORATORY DATA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39639" y="2390413"/>
            <a:ext cx="6926272" cy="68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lata Bold"/>
              </a:rPr>
              <a:t>UNIVARIATE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5"/>
                </a:lnTo>
                <a:lnTo>
                  <a:pt x="0" y="642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60578" y="0"/>
            <a:ext cx="4074077" cy="2982626"/>
            <a:chOff x="0" y="0"/>
            <a:chExt cx="5432103" cy="397683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4734" t="0" r="4202" b="0"/>
            <a:stretch>
              <a:fillRect/>
            </a:stretch>
          </p:blipFill>
          <p:spPr>
            <a:xfrm flipH="false" flipV="false">
              <a:off x="0" y="0"/>
              <a:ext cx="5432103" cy="397683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860266" y="1699646"/>
            <a:ext cx="6775641" cy="866435"/>
            <a:chOff x="0" y="0"/>
            <a:chExt cx="9034188" cy="1155247"/>
          </a:xfrm>
        </p:grpSpPr>
        <p:sp>
          <p:nvSpPr>
            <p:cNvPr name="AutoShape 6" id="6"/>
            <p:cNvSpPr/>
            <p:nvPr/>
          </p:nvSpPr>
          <p:spPr>
            <a:xfrm>
              <a:off x="0" y="0"/>
              <a:ext cx="9034188" cy="1155247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08465" y="2622765"/>
            <a:ext cx="7318563" cy="6635535"/>
          </a:xfrm>
          <a:custGeom>
            <a:avLst/>
            <a:gdLst/>
            <a:ahLst/>
            <a:cxnLst/>
            <a:rect r="r" b="b" t="t" l="l"/>
            <a:pathLst>
              <a:path h="6635535" w="7318563">
                <a:moveTo>
                  <a:pt x="0" y="0"/>
                </a:moveTo>
                <a:lnTo>
                  <a:pt x="7318563" y="0"/>
                </a:lnTo>
                <a:lnTo>
                  <a:pt x="7318563" y="6635535"/>
                </a:lnTo>
                <a:lnTo>
                  <a:pt x="0" y="6635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93" t="0" r="-239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04567" y="1735437"/>
            <a:ext cx="4714352" cy="758348"/>
            <a:chOff x="0" y="0"/>
            <a:chExt cx="6285803" cy="1011130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6285803" cy="1011130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2622765"/>
            <a:ext cx="7829964" cy="6635535"/>
          </a:xfrm>
          <a:custGeom>
            <a:avLst/>
            <a:gdLst/>
            <a:ahLst/>
            <a:cxnLst/>
            <a:rect r="r" b="b" t="t" l="l"/>
            <a:pathLst>
              <a:path h="6635535" w="7829964">
                <a:moveTo>
                  <a:pt x="0" y="0"/>
                </a:moveTo>
                <a:lnTo>
                  <a:pt x="7829964" y="0"/>
                </a:lnTo>
                <a:lnTo>
                  <a:pt x="7829964" y="6635535"/>
                </a:lnTo>
                <a:lnTo>
                  <a:pt x="0" y="6635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23" t="0" r="-92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4275" y="1090431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32128" y="5251039"/>
            <a:ext cx="2523975" cy="39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8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Montserrat Italics"/>
              </a:rPr>
              <a:t>Senior  Director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7728" y="1775999"/>
            <a:ext cx="6926272" cy="68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lata Bold"/>
              </a:rPr>
              <a:t>BIVARIATE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94115" y="1783062"/>
            <a:ext cx="4424804" cy="67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8"/>
              </a:lnSpc>
            </a:pPr>
            <a:r>
              <a:rPr lang="en-US" sz="4753">
                <a:solidFill>
                  <a:srgbClr val="FFFFFF"/>
                </a:solidFill>
                <a:latin typeface="Alata Bold"/>
              </a:rPr>
              <a:t>CORRELATION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5"/>
                </a:lnTo>
                <a:lnTo>
                  <a:pt x="0" y="642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67390" y="466010"/>
            <a:ext cx="10396751" cy="1095703"/>
            <a:chOff x="0" y="0"/>
            <a:chExt cx="13862334" cy="1460937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13862334" cy="1460937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11123" y="2853230"/>
            <a:ext cx="7925725" cy="6919978"/>
          </a:xfrm>
          <a:custGeom>
            <a:avLst/>
            <a:gdLst/>
            <a:ahLst/>
            <a:cxnLst/>
            <a:rect r="r" b="b" t="t" l="l"/>
            <a:pathLst>
              <a:path h="6919978" w="7925725">
                <a:moveTo>
                  <a:pt x="0" y="0"/>
                </a:moveTo>
                <a:lnTo>
                  <a:pt x="7925725" y="0"/>
                </a:lnTo>
                <a:lnTo>
                  <a:pt x="7925725" y="6919978"/>
                </a:lnTo>
                <a:lnTo>
                  <a:pt x="0" y="6919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4275" y="2542140"/>
            <a:ext cx="737048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944275" y="1742688"/>
            <a:ext cx="5994048" cy="929566"/>
            <a:chOff x="0" y="0"/>
            <a:chExt cx="7992064" cy="1239421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7992064" cy="1239421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97953" y="1749979"/>
            <a:ext cx="5994048" cy="929566"/>
            <a:chOff x="0" y="0"/>
            <a:chExt cx="7992064" cy="1239421"/>
          </a:xfrm>
        </p:grpSpPr>
        <p:sp>
          <p:nvSpPr>
            <p:cNvPr name="AutoShape 10" id="10"/>
            <p:cNvSpPr/>
            <p:nvPr/>
          </p:nvSpPr>
          <p:spPr>
            <a:xfrm>
              <a:off x="0" y="0"/>
              <a:ext cx="7992064" cy="1239421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735406" y="5485055"/>
            <a:ext cx="9525935" cy="3465090"/>
          </a:xfrm>
          <a:custGeom>
            <a:avLst/>
            <a:gdLst/>
            <a:ahLst/>
            <a:cxnLst/>
            <a:rect r="r" b="b" t="t" l="l"/>
            <a:pathLst>
              <a:path h="3465090" w="9525935">
                <a:moveTo>
                  <a:pt x="0" y="0"/>
                </a:moveTo>
                <a:lnTo>
                  <a:pt x="9525935" y="0"/>
                </a:lnTo>
                <a:lnTo>
                  <a:pt x="9525935" y="3465090"/>
                </a:lnTo>
                <a:lnTo>
                  <a:pt x="0" y="34650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65766" y="3478327"/>
            <a:ext cx="9910161" cy="1511428"/>
          </a:xfrm>
          <a:custGeom>
            <a:avLst/>
            <a:gdLst/>
            <a:ahLst/>
            <a:cxnLst/>
            <a:rect r="r" b="b" t="t" l="l"/>
            <a:pathLst>
              <a:path h="1511428" w="9910161">
                <a:moveTo>
                  <a:pt x="0" y="0"/>
                </a:moveTo>
                <a:lnTo>
                  <a:pt x="9910160" y="0"/>
                </a:lnTo>
                <a:lnTo>
                  <a:pt x="9910160" y="1511428"/>
                </a:lnTo>
                <a:lnTo>
                  <a:pt x="0" y="15114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99149" y="48006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4275" y="1090431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90243" y="6753582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0564" y="744855"/>
            <a:ext cx="10886873" cy="68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lata Bold"/>
              </a:rPr>
              <a:t>OUTLIERS / LOG TRANSFORMATION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89989" y="1898531"/>
            <a:ext cx="3630278" cy="68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lata Bold"/>
              </a:rPr>
              <a:t>BEFORE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79838" y="1891240"/>
            <a:ext cx="3630278" cy="68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lata Bold"/>
              </a:rPr>
              <a:t>AFTER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1566" cy="642385"/>
          </a:xfrm>
          <a:custGeom>
            <a:avLst/>
            <a:gdLst/>
            <a:ahLst/>
            <a:cxnLst/>
            <a:rect r="r" b="b" t="t" l="l"/>
            <a:pathLst>
              <a:path h="642385" w="831566">
                <a:moveTo>
                  <a:pt x="0" y="0"/>
                </a:moveTo>
                <a:lnTo>
                  <a:pt x="831566" y="0"/>
                </a:lnTo>
                <a:lnTo>
                  <a:pt x="831566" y="642385"/>
                </a:lnTo>
                <a:lnTo>
                  <a:pt x="0" y="642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46473" y="7357865"/>
            <a:ext cx="311159" cy="296448"/>
            <a:chOff x="0" y="0"/>
            <a:chExt cx="1772920" cy="1689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412711" y="7357865"/>
            <a:ext cx="311159" cy="296448"/>
            <a:chOff x="0" y="0"/>
            <a:chExt cx="1772920" cy="168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429262" y="7357865"/>
            <a:ext cx="311159" cy="296448"/>
            <a:chOff x="0" y="0"/>
            <a:chExt cx="1772920" cy="1689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557632" y="7357865"/>
            <a:ext cx="311159" cy="296448"/>
            <a:chOff x="0" y="0"/>
            <a:chExt cx="1772920" cy="1689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723870" y="7357865"/>
            <a:ext cx="311159" cy="296448"/>
            <a:chOff x="0" y="0"/>
            <a:chExt cx="1772920" cy="168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4740421" y="7357865"/>
            <a:ext cx="311159" cy="296448"/>
            <a:chOff x="0" y="0"/>
            <a:chExt cx="1772920" cy="1689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868791" y="7357865"/>
            <a:ext cx="311159" cy="296448"/>
            <a:chOff x="0" y="0"/>
            <a:chExt cx="1772920" cy="1689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035028" y="7357865"/>
            <a:ext cx="311159" cy="296448"/>
            <a:chOff x="0" y="0"/>
            <a:chExt cx="1772920" cy="1689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5051580" y="7357865"/>
            <a:ext cx="311159" cy="296448"/>
            <a:chOff x="0" y="0"/>
            <a:chExt cx="1772920" cy="1689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5179950" y="7357865"/>
            <a:ext cx="311159" cy="296448"/>
            <a:chOff x="0" y="0"/>
            <a:chExt cx="1772920" cy="1689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0346187" y="7357865"/>
            <a:ext cx="311159" cy="296448"/>
            <a:chOff x="0" y="0"/>
            <a:chExt cx="1772920" cy="1689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5362739" y="7357865"/>
            <a:ext cx="311159" cy="296448"/>
            <a:chOff x="0" y="0"/>
            <a:chExt cx="1772920" cy="1689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5488749" y="7357865"/>
            <a:ext cx="311159" cy="296448"/>
            <a:chOff x="0" y="0"/>
            <a:chExt cx="1772920" cy="1689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0654987" y="7357865"/>
            <a:ext cx="311159" cy="296448"/>
            <a:chOff x="0" y="0"/>
            <a:chExt cx="1772920" cy="1689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5671538" y="7357865"/>
            <a:ext cx="311159" cy="296448"/>
            <a:chOff x="0" y="0"/>
            <a:chExt cx="1772920" cy="1689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3349000" y="933400"/>
            <a:ext cx="10396751" cy="1311238"/>
            <a:chOff x="0" y="0"/>
            <a:chExt cx="13862334" cy="1748317"/>
          </a:xfrm>
        </p:grpSpPr>
        <p:sp>
          <p:nvSpPr>
            <p:cNvPr name="AutoShape 34" id="34"/>
            <p:cNvSpPr/>
            <p:nvPr/>
          </p:nvSpPr>
          <p:spPr>
            <a:xfrm>
              <a:off x="0" y="0"/>
              <a:ext cx="13862334" cy="1748317"/>
            </a:xfrm>
            <a:prstGeom prst="rect">
              <a:avLst/>
            </a:pr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2461393" y="8287496"/>
            <a:ext cx="5747796" cy="25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</a:rPr>
              <a:t>FILM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78604" y="7291190"/>
            <a:ext cx="1929779" cy="36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7"/>
              </a:lnSpc>
              <a:spcBef>
                <a:spcPct val="0"/>
              </a:spcBef>
            </a:pPr>
            <a:r>
              <a:rPr lang="en-US" sz="1945">
                <a:solidFill>
                  <a:srgbClr val="FFFFFF"/>
                </a:solidFill>
                <a:latin typeface="Montserrat"/>
              </a:rPr>
              <a:t>Harper Russo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44842" y="7291190"/>
            <a:ext cx="1929779" cy="36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7"/>
              </a:lnSpc>
              <a:spcBef>
                <a:spcPct val="0"/>
              </a:spcBef>
            </a:pPr>
            <a:r>
              <a:rPr lang="en-US" sz="1945">
                <a:solidFill>
                  <a:srgbClr val="FFFFFF"/>
                </a:solidFill>
                <a:latin typeface="Montserrat"/>
              </a:rPr>
              <a:t>Estelle darcy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61393" y="7291190"/>
            <a:ext cx="1929779" cy="36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7"/>
              </a:lnSpc>
              <a:spcBef>
                <a:spcPct val="0"/>
              </a:spcBef>
            </a:pPr>
            <a:r>
              <a:rPr lang="en-US" sz="1945" spc="-38">
                <a:solidFill>
                  <a:srgbClr val="FFFFFF"/>
                </a:solidFill>
                <a:latin typeface="Montserrat"/>
              </a:rPr>
              <a:t>Daniel Gallego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2218827" y="4935090"/>
            <a:ext cx="5232323" cy="5923754"/>
            <a:chOff x="0" y="0"/>
            <a:chExt cx="6976431" cy="7898338"/>
          </a:xfrm>
        </p:grpSpPr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4"/>
            <a:srcRect l="32141" t="0" r="9447" b="0"/>
            <a:stretch>
              <a:fillRect/>
            </a:stretch>
          </p:blipFill>
          <p:spPr>
            <a:xfrm flipH="false" flipV="false">
              <a:off x="0" y="0"/>
              <a:ext cx="6976431" cy="7898338"/>
            </a:xfrm>
            <a:prstGeom prst="rect">
              <a:avLst/>
            </a:prstGeom>
          </p:spPr>
        </p:pic>
      </p:grpSp>
      <p:grpSp>
        <p:nvGrpSpPr>
          <p:cNvPr name="Group 41" id="41"/>
          <p:cNvGrpSpPr/>
          <p:nvPr/>
        </p:nvGrpSpPr>
        <p:grpSpPr>
          <a:xfrm rot="0">
            <a:off x="8070275" y="5143500"/>
            <a:ext cx="6154903" cy="6085766"/>
            <a:chOff x="0" y="0"/>
            <a:chExt cx="8206538" cy="8114355"/>
          </a:xfrm>
        </p:grpSpPr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5"/>
            <a:srcRect l="9726" t="0" r="22849" b="0"/>
            <a:stretch>
              <a:fillRect/>
            </a:stretch>
          </p:blipFill>
          <p:spPr>
            <a:xfrm flipH="false" flipV="false">
              <a:off x="0" y="0"/>
              <a:ext cx="8206538" cy="8114355"/>
            </a:xfrm>
            <a:prstGeom prst="rect">
              <a:avLst/>
            </a:prstGeom>
          </p:spPr>
        </p:pic>
      </p:grpSp>
      <p:grpSp>
        <p:nvGrpSpPr>
          <p:cNvPr name="Group 43" id="43"/>
          <p:cNvGrpSpPr/>
          <p:nvPr/>
        </p:nvGrpSpPr>
        <p:grpSpPr>
          <a:xfrm rot="0">
            <a:off x="13086826" y="5143500"/>
            <a:ext cx="6420422" cy="5506934"/>
            <a:chOff x="0" y="0"/>
            <a:chExt cx="8560562" cy="7342578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6"/>
            <a:srcRect l="0" t="8585" r="0" b="34233"/>
            <a:stretch>
              <a:fillRect/>
            </a:stretch>
          </p:blipFill>
          <p:spPr>
            <a:xfrm flipH="false" flipV="false">
              <a:off x="0" y="0"/>
              <a:ext cx="8560562" cy="7342578"/>
            </a:xfrm>
            <a:prstGeom prst="rect">
              <a:avLst/>
            </a:prstGeom>
          </p:spPr>
        </p:pic>
      </p:grpSp>
      <p:sp>
        <p:nvSpPr>
          <p:cNvPr name="Freeform 45" id="45"/>
          <p:cNvSpPr/>
          <p:nvPr/>
        </p:nvSpPr>
        <p:spPr>
          <a:xfrm flipH="false" flipV="false" rot="0">
            <a:off x="1839487" y="3416032"/>
            <a:ext cx="15419813" cy="1247742"/>
          </a:xfrm>
          <a:custGeom>
            <a:avLst/>
            <a:gdLst/>
            <a:ahLst/>
            <a:cxnLst/>
            <a:rect r="r" b="b" t="t" l="l"/>
            <a:pathLst>
              <a:path h="1247742" w="15419813">
                <a:moveTo>
                  <a:pt x="0" y="0"/>
                </a:moveTo>
                <a:lnTo>
                  <a:pt x="15419813" y="0"/>
                </a:lnTo>
                <a:lnTo>
                  <a:pt x="15419813" y="1247743"/>
                </a:lnTo>
                <a:lnTo>
                  <a:pt x="0" y="1247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250" r="0" b="-1225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864612" y="6109687"/>
            <a:ext cx="16344577" cy="2922984"/>
          </a:xfrm>
          <a:custGeom>
            <a:avLst/>
            <a:gdLst/>
            <a:ahLst/>
            <a:cxnLst/>
            <a:rect r="r" b="b" t="t" l="l"/>
            <a:pathLst>
              <a:path h="2922984" w="16344577">
                <a:moveTo>
                  <a:pt x="0" y="0"/>
                </a:moveTo>
                <a:lnTo>
                  <a:pt x="16344577" y="0"/>
                </a:lnTo>
                <a:lnTo>
                  <a:pt x="16344577" y="2922984"/>
                </a:lnTo>
                <a:lnTo>
                  <a:pt x="0" y="2922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5234485" y="971550"/>
            <a:ext cx="201586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Theater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381908" y="971550"/>
            <a:ext cx="1686541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>
                    <a:alpha val="48627"/>
                  </a:srgbClr>
                </a:solidFill>
                <a:latin typeface="Montserrat"/>
              </a:rPr>
              <a:t>Film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44275" y="1090431"/>
            <a:ext cx="1537390" cy="55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Film &amp;</a:t>
            </a:r>
          </a:p>
          <a:p>
            <a:pPr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Theater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542389" y="1236345"/>
            <a:ext cx="10886873" cy="68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FEATURE ENGINEERING/ SELECTION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0" y="2259695"/>
            <a:ext cx="11995946" cy="115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ntora One"/>
              </a:rPr>
              <a:t>Creating feature : Profit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63843" y="4892375"/>
            <a:ext cx="13381908" cy="115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ntora One"/>
              </a:rPr>
              <a:t>Replacing string :release days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DAFzH43wYlk</dc:identifier>
  <dcterms:modified xsi:type="dcterms:W3CDTF">2011-08-01T06:04:30Z</dcterms:modified>
  <cp:revision>1</cp:revision>
  <dc:title>Box office prediction Regression project</dc:title>
</cp:coreProperties>
</file>